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129A1-5C8E-4DDB-9FA7-98807AD28D36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72F7-BDFA-4987-B24E-E12653B47E7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633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72F7-BDFA-4987-B24E-E12653B47E7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96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858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67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66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073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90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91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17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34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60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278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8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BD4A-D9BF-40EB-8C02-D0F47E7E1F43}" type="datetimeFigureOut">
              <a:rPr lang="it-IT" smtClean="0"/>
              <a:t>11/07/2019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C86E-70A1-45DA-B2DE-B1E1060834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00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09" y="116632"/>
            <a:ext cx="8830441" cy="2088232"/>
          </a:xfrm>
          <a:prstGeom prst="rect">
            <a:avLst/>
          </a:prstGeom>
          <a:ln w="19050">
            <a:noFill/>
          </a:ln>
        </p:spPr>
      </p:pic>
      <p:sp>
        <p:nvSpPr>
          <p:cNvPr id="4" name="Rettangolo 3"/>
          <p:cNvSpPr/>
          <p:nvPr/>
        </p:nvSpPr>
        <p:spPr>
          <a:xfrm>
            <a:off x="251520" y="2276872"/>
            <a:ext cx="41764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 smtClean="0">
                <a:latin typeface="Arial Narrow" pitchFamily="34" charset="0"/>
              </a:rPr>
              <a:t>MODERA </a:t>
            </a:r>
          </a:p>
          <a:p>
            <a:r>
              <a:rPr lang="it-IT" sz="1100" b="1" dirty="0" smtClean="0">
                <a:latin typeface="Arial Narrow" pitchFamily="34" charset="0"/>
              </a:rPr>
              <a:t>Rossella Martelloni</a:t>
            </a:r>
            <a:r>
              <a:rPr lang="it-IT" sz="1100" dirty="0" smtClean="0">
                <a:latin typeface="Arial Narrow" pitchFamily="34" charset="0"/>
              </a:rPr>
              <a:t>, Esperta sviluppo HR e gestione del cambiamento</a:t>
            </a:r>
          </a:p>
          <a:p>
            <a:endParaRPr lang="it-IT" sz="700" b="1" dirty="0" smtClean="0">
              <a:latin typeface="Arial Narrow" pitchFamily="34" charset="0"/>
            </a:endParaRPr>
          </a:p>
          <a:p>
            <a:endParaRPr lang="it-IT" sz="1100" b="1" dirty="0" smtClean="0">
              <a:latin typeface="Arial Narrow" pitchFamily="34" charset="0"/>
            </a:endParaRPr>
          </a:p>
          <a:p>
            <a:endParaRPr lang="it-IT" sz="1100" b="1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17.30 VISITA GUIDATA </a:t>
            </a:r>
          </a:p>
          <a:p>
            <a:r>
              <a:rPr lang="it-IT" sz="1100" b="1" i="1" dirty="0" smtClean="0">
                <a:latin typeface="Arial Narrow" pitchFamily="34" charset="0"/>
              </a:rPr>
              <a:t>Arte </a:t>
            </a:r>
            <a:r>
              <a:rPr lang="it-IT" sz="1100" b="1" i="1" dirty="0">
                <a:latin typeface="Arial Narrow" pitchFamily="34" charset="0"/>
              </a:rPr>
              <a:t>a Palazzo Merulana, femminile </a:t>
            </a:r>
            <a:r>
              <a:rPr lang="it-IT" sz="1100" b="1" i="1" dirty="0" smtClean="0">
                <a:latin typeface="Arial Narrow" pitchFamily="34" charset="0"/>
              </a:rPr>
              <a:t>plurale </a:t>
            </a:r>
            <a:endParaRPr lang="it-IT" sz="1100" b="1" i="1" dirty="0">
              <a:latin typeface="Arial Narrow" pitchFamily="34" charset="0"/>
            </a:endParaRPr>
          </a:p>
          <a:p>
            <a:r>
              <a:rPr lang="it-IT" sz="1100" b="1" dirty="0">
                <a:latin typeface="Arial Narrow" pitchFamily="34" charset="0"/>
              </a:rPr>
              <a:t>Mostra </a:t>
            </a:r>
            <a:r>
              <a:rPr lang="it-IT" sz="1100" b="1" i="1" dirty="0" smtClean="0">
                <a:latin typeface="Arial Narrow" pitchFamily="34" charset="0"/>
              </a:rPr>
              <a:t>Picasso </a:t>
            </a:r>
            <a:r>
              <a:rPr lang="it-IT" sz="1100" b="1" i="1" dirty="0">
                <a:latin typeface="Arial Narrow" pitchFamily="34" charset="0"/>
              </a:rPr>
              <a:t>e la fotografia. Gli anni della </a:t>
            </a:r>
            <a:r>
              <a:rPr lang="it-IT" sz="1100" b="1" i="1" dirty="0" smtClean="0">
                <a:latin typeface="Arial Narrow" pitchFamily="34" charset="0"/>
              </a:rPr>
              <a:t>maturità. </a:t>
            </a:r>
          </a:p>
          <a:p>
            <a:r>
              <a:rPr lang="it-IT" sz="1100" dirty="0">
                <a:latin typeface="Arial Narrow" pitchFamily="34" charset="0"/>
              </a:rPr>
              <a:t>  </a:t>
            </a:r>
            <a:endParaRPr lang="it-IT" sz="1100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18.00 SALUTI </a:t>
            </a:r>
          </a:p>
          <a:p>
            <a:endParaRPr lang="it-IT" sz="1100" b="1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Eros Andronaco </a:t>
            </a:r>
            <a:r>
              <a:rPr lang="it-IT" sz="1100" dirty="0" smtClean="0">
                <a:latin typeface="Arial Narrow" pitchFamily="34" charset="0"/>
              </a:rPr>
              <a:t>Vice</a:t>
            </a:r>
            <a:r>
              <a:rPr lang="it-IT" sz="1100" b="1" dirty="0" smtClean="0">
                <a:latin typeface="Arial Narrow" pitchFamily="34" charset="0"/>
              </a:rPr>
              <a:t> </a:t>
            </a:r>
            <a:r>
              <a:rPr lang="it-IT" sz="1100" dirty="0" smtClean="0">
                <a:latin typeface="Arial Narrow" pitchFamily="34" charset="0"/>
              </a:rPr>
              <a:t>Presidente Federmanager </a:t>
            </a:r>
          </a:p>
          <a:p>
            <a:r>
              <a:rPr lang="it-IT" sz="1100" b="1" dirty="0" smtClean="0">
                <a:latin typeface="Arial Narrow" pitchFamily="34" charset="0"/>
              </a:rPr>
              <a:t>Giacomo Gargano </a:t>
            </a:r>
            <a:r>
              <a:rPr lang="it-IT" sz="1100" dirty="0" smtClean="0">
                <a:latin typeface="Arial Narrow" pitchFamily="34" charset="0"/>
              </a:rPr>
              <a:t>Presidente </a:t>
            </a:r>
            <a:r>
              <a:rPr lang="it-IT" sz="1100" dirty="0">
                <a:latin typeface="Arial Narrow" pitchFamily="34" charset="0"/>
              </a:rPr>
              <a:t>Federmanager Roma </a:t>
            </a:r>
            <a:endParaRPr lang="it-IT" sz="1100" dirty="0" smtClean="0">
              <a:latin typeface="Arial Narrow" pitchFamily="34" charset="0"/>
            </a:endParaRPr>
          </a:p>
          <a:p>
            <a:endParaRPr lang="it-IT" sz="700" dirty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18.20 PRESENTAZIONI </a:t>
            </a:r>
          </a:p>
          <a:p>
            <a:r>
              <a:rPr lang="it-IT" sz="1100" dirty="0" smtClean="0">
                <a:latin typeface="Arial Narrow" pitchFamily="34" charset="0"/>
              </a:rPr>
              <a:t>Programma Minerva Roma 2019 </a:t>
            </a:r>
          </a:p>
          <a:p>
            <a:r>
              <a:rPr lang="it-IT" sz="1100" dirty="0" smtClean="0">
                <a:latin typeface="Arial Narrow" pitchFamily="34" charset="0"/>
              </a:rPr>
              <a:t>Lancio Premio Minerva Alle Aziende </a:t>
            </a:r>
          </a:p>
          <a:p>
            <a:endParaRPr lang="it-IT" sz="700" b="1" dirty="0" smtClean="0">
              <a:latin typeface="Arial Narrow" pitchFamily="34" charset="0"/>
            </a:endParaRPr>
          </a:p>
          <a:p>
            <a:r>
              <a:rPr lang="it-IT" sz="1100" b="1" dirty="0">
                <a:latin typeface="Arial Narrow" pitchFamily="34" charset="0"/>
              </a:rPr>
              <a:t>Giuseppina De Cicco </a:t>
            </a:r>
            <a:r>
              <a:rPr lang="it-IT" sz="1100" dirty="0" smtClean="0">
                <a:latin typeface="Arial Narrow" pitchFamily="34" charset="0"/>
              </a:rPr>
              <a:t>Responsabile </a:t>
            </a:r>
            <a:r>
              <a:rPr lang="it-IT" sz="1100" dirty="0">
                <a:latin typeface="Arial Narrow" pitchFamily="34" charset="0"/>
              </a:rPr>
              <a:t>Gruppo Minerva Roma</a:t>
            </a:r>
          </a:p>
          <a:p>
            <a:endParaRPr lang="it-IT" sz="700" b="1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Gruppo Minerva Roma </a:t>
            </a:r>
            <a:r>
              <a:rPr lang="it-IT" sz="1100" dirty="0" smtClean="0">
                <a:latin typeface="Arial Narrow" pitchFamily="34" charset="0"/>
              </a:rPr>
              <a:t>Componenti</a:t>
            </a:r>
            <a:endParaRPr lang="it-IT" sz="1100" b="1" dirty="0" smtClean="0">
              <a:latin typeface="Arial Narrow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2204864"/>
            <a:ext cx="473288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100" b="1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18:30 INTERVENTI</a:t>
            </a:r>
          </a:p>
          <a:p>
            <a:endParaRPr lang="it-IT" sz="1100" dirty="0" smtClean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La </a:t>
            </a:r>
            <a:r>
              <a:rPr lang="it-IT" sz="1100" dirty="0" smtClean="0">
                <a:latin typeface="Arial Narrow" pitchFamily="34" charset="0"/>
              </a:rPr>
              <a:t>politica come risposta alle esigenze del cittadino </a:t>
            </a:r>
          </a:p>
          <a:p>
            <a:r>
              <a:rPr lang="it-IT" sz="1100" b="1" dirty="0" smtClean="0">
                <a:latin typeface="Arial Narrow" pitchFamily="34" charset="0"/>
              </a:rPr>
              <a:t>Annamaria Parente - </a:t>
            </a:r>
            <a:r>
              <a:rPr lang="it-IT" sz="1100" dirty="0" smtClean="0">
                <a:latin typeface="Arial Narrow" pitchFamily="34" charset="0"/>
              </a:rPr>
              <a:t>Vicepresidente Commissione Lavoro, previdenza sociale - Senato  </a:t>
            </a: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Le competenze che la rivoluzione digitale richiede</a:t>
            </a:r>
          </a:p>
          <a:p>
            <a:r>
              <a:rPr lang="it-IT" sz="1100" b="1" dirty="0" smtClean="0">
                <a:latin typeface="Arial Narrow" pitchFamily="34" charset="0"/>
              </a:rPr>
              <a:t>Lucia Valente</a:t>
            </a:r>
            <a:r>
              <a:rPr lang="it-IT" sz="1100" dirty="0" smtClean="0">
                <a:latin typeface="Arial Narrow" pitchFamily="34" charset="0"/>
              </a:rPr>
              <a:t> - Professoressa di Diritto del Lavoro - Università LA SAPIENZA</a:t>
            </a: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Carlo </a:t>
            </a:r>
            <a:r>
              <a:rPr lang="it-IT" sz="1100" b="1" dirty="0" err="1" smtClean="0">
                <a:latin typeface="Arial Narrow" pitchFamily="34" charset="0"/>
              </a:rPr>
              <a:t>Cafarotti</a:t>
            </a:r>
            <a:r>
              <a:rPr lang="it-IT" sz="1100" b="1" dirty="0" smtClean="0">
                <a:latin typeface="Arial Narrow" pitchFamily="34" charset="0"/>
              </a:rPr>
              <a:t> – </a:t>
            </a:r>
            <a:r>
              <a:rPr lang="it-IT" sz="1100" dirty="0" smtClean="0">
                <a:latin typeface="Arial Narrow" pitchFamily="34" charset="0"/>
              </a:rPr>
              <a:t>Assessore Sviluppo Economico ,Turismo e Lavoro Comune di Roma</a:t>
            </a:r>
            <a:endParaRPr lang="it-IT" sz="1100" b="1" dirty="0">
              <a:latin typeface="Arial Narrow" pitchFamily="34" charset="0"/>
            </a:endParaRP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La Tecnologia e l‘Innovazione nel nostro paese</a:t>
            </a:r>
          </a:p>
          <a:p>
            <a:r>
              <a:rPr lang="it-IT" sz="1100" b="1" dirty="0" smtClean="0">
                <a:latin typeface="Arial Narrow" pitchFamily="34" charset="0"/>
              </a:rPr>
              <a:t>Flavia Marzano</a:t>
            </a:r>
            <a:r>
              <a:rPr lang="it-IT" sz="1100" dirty="0" smtClean="0">
                <a:latin typeface="Arial Narrow" pitchFamily="34" charset="0"/>
              </a:rPr>
              <a:t> - Assessora Roma Semplice Comune di Roma</a:t>
            </a:r>
          </a:p>
          <a:p>
            <a:endParaRPr lang="it-IT" sz="700" dirty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Esiste un digital </a:t>
            </a:r>
            <a:r>
              <a:rPr lang="it-IT" sz="1100" dirty="0">
                <a:latin typeface="Arial Narrow" pitchFamily="34" charset="0"/>
              </a:rPr>
              <a:t>g</a:t>
            </a:r>
            <a:r>
              <a:rPr lang="it-IT" sz="1100" dirty="0" smtClean="0">
                <a:latin typeface="Arial Narrow" pitchFamily="34" charset="0"/>
              </a:rPr>
              <a:t>ender gap?</a:t>
            </a:r>
            <a:endParaRPr lang="it-IT" sz="1100" dirty="0">
              <a:latin typeface="Arial Narrow" pitchFamily="34" charset="0"/>
            </a:endParaRPr>
          </a:p>
          <a:p>
            <a:r>
              <a:rPr lang="it-IT" sz="1100" b="1" dirty="0">
                <a:latin typeface="Arial Narrow" pitchFamily="34" charset="0"/>
              </a:rPr>
              <a:t>Massimo Giannini </a:t>
            </a:r>
            <a:r>
              <a:rPr lang="it-IT" sz="1100" dirty="0" smtClean="0">
                <a:latin typeface="Arial Narrow" pitchFamily="34" charset="0"/>
              </a:rPr>
              <a:t>– Ordinario Politica Economica Università di Roma Tor Vergata</a:t>
            </a: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Interpretare il cambiamento </a:t>
            </a:r>
          </a:p>
          <a:p>
            <a:r>
              <a:rPr lang="it-IT" sz="1100" b="1" dirty="0" smtClean="0">
                <a:latin typeface="Arial Narrow" pitchFamily="34" charset="0"/>
              </a:rPr>
              <a:t>Nadia Governo</a:t>
            </a:r>
            <a:r>
              <a:rPr lang="it-IT" sz="1100" dirty="0" smtClean="0">
                <a:latin typeface="Arial Narrow" pitchFamily="34" charset="0"/>
              </a:rPr>
              <a:t> - Head of  Telco &amp; Media Senior, Vice President NTTData</a:t>
            </a:r>
          </a:p>
          <a:p>
            <a:endParaRPr lang="it-IT" sz="700" dirty="0" smtClean="0">
              <a:latin typeface="Arial Narrow" pitchFamily="34" charset="0"/>
            </a:endParaRP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dirty="0" smtClean="0">
                <a:latin typeface="Arial Narrow" pitchFamily="34" charset="0"/>
              </a:rPr>
              <a:t>Conclusioni</a:t>
            </a:r>
            <a:endParaRPr lang="it-IT" sz="1100" dirty="0">
              <a:latin typeface="Arial Narrow" pitchFamily="34" charset="0"/>
            </a:endParaRPr>
          </a:p>
          <a:p>
            <a:pPr lvl="0"/>
            <a:r>
              <a:rPr lang="it-IT" sz="1100" b="1" dirty="0">
                <a:solidFill>
                  <a:prstClr val="black"/>
                </a:solidFill>
                <a:latin typeface="Arial Narrow" pitchFamily="34" charset="0"/>
              </a:rPr>
              <a:t>Mauro Marchi  </a:t>
            </a:r>
            <a:r>
              <a:rPr lang="it-IT" sz="1100" dirty="0">
                <a:solidFill>
                  <a:prstClr val="black"/>
                </a:solidFill>
                <a:latin typeface="Arial Narrow" pitchFamily="34" charset="0"/>
              </a:rPr>
              <a:t>Coord.  Commissione </a:t>
            </a:r>
            <a:r>
              <a:rPr lang="it-IT" sz="1100" dirty="0" smtClean="0">
                <a:solidFill>
                  <a:prstClr val="black"/>
                </a:solidFill>
                <a:latin typeface="Arial Narrow" pitchFamily="34" charset="0"/>
              </a:rPr>
              <a:t>Organizzazione </a:t>
            </a:r>
            <a:r>
              <a:rPr lang="it-IT" sz="1100" dirty="0">
                <a:solidFill>
                  <a:prstClr val="black"/>
                </a:solidFill>
                <a:latin typeface="Arial Narrow" pitchFamily="34" charset="0"/>
              </a:rPr>
              <a:t>e Studi FRM</a:t>
            </a:r>
          </a:p>
          <a:p>
            <a:endParaRPr lang="it-IT" sz="700" dirty="0" smtClean="0">
              <a:latin typeface="Arial Narrow" pitchFamily="34" charset="0"/>
            </a:endParaRPr>
          </a:p>
          <a:p>
            <a:r>
              <a:rPr lang="it-IT" sz="1100" b="1" dirty="0" smtClean="0">
                <a:latin typeface="Arial Narrow" pitchFamily="34" charset="0"/>
              </a:rPr>
              <a:t>20.00 COCKTAIL                                                                                                                                                                                            </a:t>
            </a:r>
            <a:endParaRPr lang="it-IT" sz="1100" dirty="0">
              <a:latin typeface="Arial Narrow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548680"/>
            <a:ext cx="8352928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>
              <a:solidFill>
                <a:srgbClr val="C00000"/>
              </a:solidFill>
            </a:endParaRPr>
          </a:p>
          <a:p>
            <a:pPr algn="ctr"/>
            <a:endParaRPr lang="it-IT" sz="1200" b="1" dirty="0">
              <a:solidFill>
                <a:srgbClr val="C00000"/>
              </a:solidFill>
            </a:endParaRPr>
          </a:p>
          <a:p>
            <a:pPr algn="ctr"/>
            <a:endParaRPr lang="it-IT" sz="1200" b="1" dirty="0" smtClean="0">
              <a:solidFill>
                <a:srgbClr val="C00000"/>
              </a:solidFill>
            </a:endParaRPr>
          </a:p>
          <a:p>
            <a:pPr algn="ctr"/>
            <a:endParaRPr lang="it-IT" sz="1200" b="1" dirty="0">
              <a:solidFill>
                <a:srgbClr val="C00000"/>
              </a:solidFill>
            </a:endParaRPr>
          </a:p>
          <a:p>
            <a:pPr algn="ctr"/>
            <a:endParaRPr lang="it-IT" sz="1200" b="1" dirty="0" smtClean="0">
              <a:solidFill>
                <a:srgbClr val="C00000"/>
              </a:solidFill>
            </a:endParaRPr>
          </a:p>
          <a:p>
            <a:pPr algn="ctr"/>
            <a:endParaRPr lang="it-IT" sz="1200" b="1" dirty="0">
              <a:solidFill>
                <a:srgbClr val="C0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37" y="764704"/>
            <a:ext cx="2811519" cy="731601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275856" y="764704"/>
            <a:ext cx="5472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b="1" dirty="0" smtClean="0">
                <a:solidFill>
                  <a:srgbClr val="C00000"/>
                </a:solidFill>
              </a:rPr>
              <a:t>DONNE </a:t>
            </a:r>
            <a:r>
              <a:rPr lang="it-IT" sz="1400" b="1" dirty="0">
                <a:solidFill>
                  <a:srgbClr val="C00000"/>
                </a:solidFill>
              </a:rPr>
              <a:t>E TECNOLOGIA NELL’EPOCA DELLA </a:t>
            </a:r>
            <a:r>
              <a:rPr lang="it-IT" sz="1400" b="1" dirty="0" smtClean="0">
                <a:solidFill>
                  <a:srgbClr val="C00000"/>
                </a:solidFill>
              </a:rPr>
              <a:t>TRASFORMAZIONE </a:t>
            </a:r>
            <a:r>
              <a:rPr lang="it-IT" sz="1400" b="1" dirty="0">
                <a:solidFill>
                  <a:srgbClr val="C00000"/>
                </a:solidFill>
              </a:rPr>
              <a:t>DIGITALE</a:t>
            </a:r>
          </a:p>
          <a:p>
            <a:pPr lvl="0"/>
            <a:r>
              <a:rPr lang="it-I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Roma, 11 luglio 2019</a:t>
            </a:r>
          </a:p>
          <a:p>
            <a:pPr lvl="0"/>
            <a:r>
              <a:rPr lang="it-I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Palazzo Merulana – Via Merulana, </a:t>
            </a:r>
            <a:r>
              <a:rPr lang="it-IT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121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43" y="6237312"/>
            <a:ext cx="8755507" cy="6051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431380"/>
            <a:ext cx="1386379" cy="33848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407255"/>
            <a:ext cx="1476002" cy="3230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906" y="6367651"/>
            <a:ext cx="1008112" cy="402209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251520" y="6384089"/>
            <a:ext cx="193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PARTNER</a:t>
            </a:r>
            <a:endParaRPr lang="it-IT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74</Words>
  <Application>Microsoft Office PowerPoint</Application>
  <PresentationFormat>Presentazione su schermo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 Pulcinelli</dc:creator>
  <cp:lastModifiedBy>Irma Forleo</cp:lastModifiedBy>
  <cp:revision>49</cp:revision>
  <cp:lastPrinted>2019-07-03T14:09:06Z</cp:lastPrinted>
  <dcterms:created xsi:type="dcterms:W3CDTF">2019-07-02T07:52:32Z</dcterms:created>
  <dcterms:modified xsi:type="dcterms:W3CDTF">2019-07-11T14:02:50Z</dcterms:modified>
</cp:coreProperties>
</file>